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2" r:id="rId2"/>
    <p:sldId id="259" r:id="rId3"/>
    <p:sldId id="258" r:id="rId4"/>
    <p:sldId id="260" r:id="rId5"/>
    <p:sldId id="263" r:id="rId6"/>
    <p:sldId id="264" r:id="rId7"/>
    <p:sldId id="272" r:id="rId8"/>
    <p:sldId id="266" r:id="rId9"/>
    <p:sldId id="274" r:id="rId10"/>
    <p:sldId id="273" r:id="rId11"/>
    <p:sldId id="270" r:id="rId12"/>
    <p:sldId id="271" r:id="rId13"/>
    <p:sldId id="267" r:id="rId14"/>
    <p:sldId id="269" r:id="rId15"/>
    <p:sldId id="277" r:id="rId16"/>
    <p:sldId id="279" r:id="rId17"/>
    <p:sldId id="275" r:id="rId18"/>
    <p:sldId id="276" r:id="rId19"/>
    <p:sldId id="281" r:id="rId20"/>
    <p:sldId id="261" r:id="rId21"/>
    <p:sldId id="262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051D5CE-100C-4442-A64C-FB66134CED5D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18-10-2018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Medische Kennis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15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7D3-BA5A-480B-AFF7-2F1FDBB0EEDA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18-10-2018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Medische Kennis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61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C31F-D978-49AA-AD04-2AA038090AF2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18-10-2018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Medische Kennis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89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BBAF-1AE8-48E7-B6CC-C6124744177B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18-10-2018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Medische Kennis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AF49-F92C-44F5-A8E2-2F6DEF5E6266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18-10-2018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Medische Kennis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59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4D98-9292-419E-AC28-A106F36FF3C3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18-10-2018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Medische Kennis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9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FE5A-1170-4797-8055-C6DED6908508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18-10-2018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Medische Kennis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0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1FE3-A2A8-4EA5-B517-24E49D6F7085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18-10-2018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Medische Kennis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66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C89D-4F61-4BD9-90D2-5609845A3CD4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18-10-2018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Medische Kennis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1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1540-FC94-4CAF-B5D8-7BEB7B444B37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18-10-2018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Medische Kennis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5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BE44-ED83-4F52-B490-E9C23518487B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18-10-2018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Medische Kennis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96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ACF9A51-A7D6-42BF-8089-285FB6C5518F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18-10-2018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Medische Kennis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89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Medische kennis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Benigne en maligne gezwellen (tumoren)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Medische Kennis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7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653" y="52485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b="1" dirty="0" smtClean="0"/>
              <a:t>Metastasen: </a:t>
            </a:r>
            <a:r>
              <a:rPr lang="nl-NL" dirty="0" smtClean="0"/>
              <a:t>uitzaaiingen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(</a:t>
            </a:r>
            <a:r>
              <a:rPr lang="nl-NL" i="1" dirty="0" smtClean="0"/>
              <a:t>bijvoorbeeld als kankercellen door een lymfevat groeien en met de lymfe mee stromen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Metastasen te verdelen in: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 err="1" smtClean="0"/>
              <a:t>Lymfogene</a:t>
            </a:r>
            <a:r>
              <a:rPr lang="nl-NL" dirty="0" smtClean="0"/>
              <a:t> metastasen: via lymfevaten;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 smtClean="0"/>
              <a:t>Hematogene</a:t>
            </a:r>
            <a:r>
              <a:rPr lang="nl-NL" dirty="0" smtClean="0"/>
              <a:t> metastasen: via bloedbaan.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035309" y="6352143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 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Kennis    </a:t>
            </a:r>
          </a:p>
        </p:txBody>
      </p:sp>
    </p:spTree>
    <p:extLst>
      <p:ext uri="{BB962C8B-B14F-4D97-AF65-F5344CB8AC3E}">
        <p14:creationId xmlns:p14="http://schemas.microsoft.com/office/powerpoint/2010/main" val="337607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684942" cy="1499616"/>
          </a:xfrm>
        </p:spPr>
        <p:txBody>
          <a:bodyPr>
            <a:normAutofit/>
          </a:bodyPr>
          <a:lstStyle/>
          <a:p>
            <a:r>
              <a:rPr lang="nl-NL" sz="4400" cap="none" dirty="0" smtClean="0"/>
              <a:t>Verschil goed- en kwaadaardig</a:t>
            </a:r>
            <a:endParaRPr lang="nl-NL" sz="4400" cap="non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1024128" y="2231518"/>
            <a:ext cx="4754880" cy="3341572"/>
          </a:xfrm>
        </p:spPr>
        <p:txBody>
          <a:bodyPr/>
          <a:lstStyle/>
          <a:p>
            <a:r>
              <a:rPr lang="nl-NL" dirty="0"/>
              <a:t>Melanoom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1" name="Tijdelijke aanduiding voor inhoud 10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954" y="2231518"/>
            <a:ext cx="4223739" cy="2829905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25" y="2801506"/>
            <a:ext cx="3319974" cy="2182275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035309" y="6352143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 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Kennis    </a:t>
            </a:r>
          </a:p>
        </p:txBody>
      </p:sp>
    </p:spTree>
    <p:extLst>
      <p:ext uri="{BB962C8B-B14F-4D97-AF65-F5344CB8AC3E}">
        <p14:creationId xmlns:p14="http://schemas.microsoft.com/office/powerpoint/2010/main" val="236125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04510" y="-70128"/>
            <a:ext cx="11306489" cy="1172063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/>
              <a:t>Voorbeeld van ontwikkeling ca</a:t>
            </a:r>
          </a:p>
        </p:txBody>
      </p:sp>
      <p:sp>
        <p:nvSpPr>
          <p:cNvPr id="10" name="Ondertitel 9"/>
          <p:cNvSpPr>
            <a:spLocks noGrp="1"/>
          </p:cNvSpPr>
          <p:nvPr>
            <p:ph type="subTitle" idx="1"/>
          </p:nvPr>
        </p:nvSpPr>
        <p:spPr>
          <a:xfrm>
            <a:off x="2855657" y="5191426"/>
            <a:ext cx="12492777" cy="1996774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s://stopdarmkanker.files.wordpress.com/2011/03/bc9c5-schermafbeelding_2011-03-05_om_18-34-43.png?w=9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40" y="875953"/>
            <a:ext cx="9917722" cy="540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01930" y="6538912"/>
            <a:ext cx="67589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800" dirty="0" smtClean="0"/>
              <a:t>Bron: https</a:t>
            </a:r>
            <a:r>
              <a:rPr lang="nl-NL" sz="800" dirty="0"/>
              <a:t>://stopdarmkanker.files.wordpress.com/2011/03/bc9c5-schermafbeelding_2011-03-05_om_18-34-43.png?w=960</a:t>
            </a:r>
          </a:p>
        </p:txBody>
      </p:sp>
    </p:spTree>
    <p:extLst>
      <p:ext uri="{BB962C8B-B14F-4D97-AF65-F5344CB8AC3E}">
        <p14:creationId xmlns:p14="http://schemas.microsoft.com/office/powerpoint/2010/main" val="34070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http://plzcdn.com/ZillaIMG/8cfc0f74cf002d986ce57ed3bbb24143_1350810338_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0" y="123933"/>
            <a:ext cx="10363200" cy="623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446860" y="6535737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" dirty="0" smtClean="0"/>
              <a:t>Bron: https</a:t>
            </a:r>
            <a:r>
              <a:rPr lang="nl-NL" sz="800" dirty="0"/>
              <a:t>://www.hebon.nl/bestanden/goed-en-kwaadaardig-gezwel_6.jpg</a:t>
            </a:r>
          </a:p>
        </p:txBody>
      </p:sp>
    </p:spTree>
    <p:extLst>
      <p:ext uri="{BB962C8B-B14F-4D97-AF65-F5344CB8AC3E}">
        <p14:creationId xmlns:p14="http://schemas.microsoft.com/office/powerpoint/2010/main" val="358756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behandeling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974325" y="1905990"/>
            <a:ext cx="9720071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altLang="nl-NL" dirty="0" smtClean="0"/>
              <a:t> </a:t>
            </a:r>
            <a:r>
              <a:rPr lang="nl-NL" altLang="nl-NL" sz="2000" b="1" dirty="0" smtClean="0"/>
              <a:t>Chirurgie</a:t>
            </a:r>
            <a:r>
              <a:rPr lang="nl-NL" altLang="nl-NL" sz="2000" dirty="0" smtClean="0"/>
              <a:t> (operatie, bijv. weghalen (</a:t>
            </a:r>
            <a:r>
              <a:rPr lang="nl-NL" altLang="nl-NL" sz="2000" i="1" dirty="0" smtClean="0"/>
              <a:t>ablatie</a:t>
            </a:r>
            <a:r>
              <a:rPr lang="nl-NL" altLang="nl-NL" sz="2000" dirty="0" smtClean="0"/>
              <a:t>) van een borst bij borstkanker)</a:t>
            </a:r>
            <a:endParaRPr lang="nl-NL" altLang="nl-NL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sz="2000" dirty="0" smtClean="0"/>
              <a:t> </a:t>
            </a:r>
            <a:r>
              <a:rPr lang="nl-NL" altLang="nl-NL" sz="2000" b="1" dirty="0" smtClean="0"/>
              <a:t>Radiotherapie</a:t>
            </a:r>
            <a:r>
              <a:rPr lang="nl-NL" altLang="nl-NL" sz="2000" dirty="0" smtClean="0"/>
              <a:t> (bestraling)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sz="2000" dirty="0" smtClean="0"/>
              <a:t> </a:t>
            </a:r>
            <a:r>
              <a:rPr lang="nl-NL" altLang="nl-NL" sz="2000" b="1" dirty="0" smtClean="0"/>
              <a:t>Oncolytica</a:t>
            </a:r>
            <a:r>
              <a:rPr lang="nl-NL" altLang="nl-NL" sz="2000" dirty="0" smtClean="0"/>
              <a:t> (medicijnen tegen kanker, chemokuur)</a:t>
            </a:r>
          </a:p>
          <a:p>
            <a:pPr marL="0" indent="0">
              <a:buNone/>
            </a:pPr>
            <a:r>
              <a:rPr lang="nl-NL" altLang="nl-NL" sz="1400" i="1" dirty="0" err="1" smtClean="0"/>
              <a:t>Onco</a:t>
            </a:r>
            <a:r>
              <a:rPr lang="nl-NL" altLang="nl-NL" sz="1400" i="1" dirty="0" smtClean="0"/>
              <a:t> = kanker, oncologie = kankerleer</a:t>
            </a:r>
            <a:endParaRPr lang="nl-NL" altLang="nl-NL" sz="1400" i="1" dirty="0"/>
          </a:p>
          <a:p>
            <a:pPr marL="0" indent="0">
              <a:buNone/>
            </a:pPr>
            <a:endParaRPr lang="nl-NL" altLang="nl-NL" dirty="0"/>
          </a:p>
          <a:p>
            <a:r>
              <a:rPr lang="nl-NL" altLang="nl-NL" dirty="0"/>
              <a:t>Doel</a:t>
            </a:r>
          </a:p>
          <a:p>
            <a:pPr lvl="1"/>
            <a:r>
              <a:rPr lang="nl-NL" altLang="nl-NL" b="1" dirty="0" smtClean="0"/>
              <a:t>Curatief</a:t>
            </a:r>
            <a:r>
              <a:rPr lang="nl-NL" altLang="nl-NL" dirty="0" smtClean="0"/>
              <a:t> (cure &gt; behandelbaar)</a:t>
            </a:r>
            <a:endParaRPr lang="nl-NL" altLang="nl-NL" dirty="0"/>
          </a:p>
          <a:p>
            <a:pPr lvl="1"/>
            <a:r>
              <a:rPr lang="nl-NL" altLang="nl-NL" b="1" dirty="0" smtClean="0"/>
              <a:t>Palliatief</a:t>
            </a:r>
            <a:r>
              <a:rPr lang="nl-NL" altLang="nl-NL" dirty="0" smtClean="0"/>
              <a:t> (zorg gericht op verlichten van klachten bij levensbedreigende ziekte)</a:t>
            </a:r>
            <a:endParaRPr lang="nl-NL" altLang="nl-NL" dirty="0"/>
          </a:p>
          <a:p>
            <a:pPr lvl="1">
              <a:buFontTx/>
              <a:buNone/>
            </a:pPr>
            <a:endParaRPr lang="nl-NL" altLang="nl-NL" dirty="0"/>
          </a:p>
          <a:p>
            <a:endParaRPr lang="nl-NL" altLang="nl-NL" dirty="0"/>
          </a:p>
        </p:txBody>
      </p:sp>
      <p:sp>
        <p:nvSpPr>
          <p:cNvPr id="4" name="Rechthoek 3"/>
          <p:cNvSpPr/>
          <p:nvPr/>
        </p:nvSpPr>
        <p:spPr>
          <a:xfrm>
            <a:off x="4035309" y="6352143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 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Kennis    </a:t>
            </a:r>
          </a:p>
        </p:txBody>
      </p:sp>
    </p:spTree>
    <p:extLst>
      <p:ext uri="{BB962C8B-B14F-4D97-AF65-F5344CB8AC3E}">
        <p14:creationId xmlns:p14="http://schemas.microsoft.com/office/powerpoint/2010/main" val="295915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Oncolytica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1953491"/>
            <a:ext cx="9720071" cy="4023360"/>
          </a:xfrm>
        </p:spPr>
        <p:txBody>
          <a:bodyPr/>
          <a:lstStyle/>
          <a:p>
            <a:r>
              <a:rPr lang="nl-NL" b="1" dirty="0" smtClean="0"/>
              <a:t>Cytostatica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R</a:t>
            </a:r>
            <a:r>
              <a:rPr lang="nl-NL" dirty="0" smtClean="0"/>
              <a:t>emmen de celdeling;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V</a:t>
            </a:r>
            <a:r>
              <a:rPr lang="nl-NL" dirty="0" smtClean="0"/>
              <a:t>oornamelijk intraveneus;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V</a:t>
            </a:r>
            <a:r>
              <a:rPr lang="nl-NL" dirty="0" smtClean="0"/>
              <a:t>aak opname noodzakelijk.</a:t>
            </a:r>
          </a:p>
          <a:p>
            <a:pPr marL="0" indent="0">
              <a:buNone/>
            </a:pPr>
            <a:r>
              <a:rPr lang="nl-NL" dirty="0" smtClean="0"/>
              <a:t>Behandeling gaat in tussenpozen (intermitterende behandeling).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Totale behandeling van cytostatica = chemokuur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6" name="Picture 4" descr="https://static.mijnwebwinkel.nl/winkel/piktogram/image/cache/full/61bc5d626d18d7e4558c50951cc3951f4c9e02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089" y="1053278"/>
            <a:ext cx="365303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/>
          <p:cNvSpPr/>
          <p:nvPr/>
        </p:nvSpPr>
        <p:spPr>
          <a:xfrm>
            <a:off x="4035309" y="6352143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 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Kennis    </a:t>
            </a:r>
          </a:p>
        </p:txBody>
      </p:sp>
    </p:spTree>
    <p:extLst>
      <p:ext uri="{BB962C8B-B14F-4D97-AF65-F5344CB8AC3E}">
        <p14:creationId xmlns:p14="http://schemas.microsoft.com/office/powerpoint/2010/main" val="239399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vervolg oncolytica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024128" y="1871353"/>
            <a:ext cx="10479033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altLang="nl-NL" b="1" dirty="0" smtClean="0"/>
              <a:t>Hormonen</a:t>
            </a:r>
            <a:endParaRPr lang="nl-NL" altLang="nl-NL" dirty="0" smtClean="0"/>
          </a:p>
          <a:p>
            <a:pPr lvl="1">
              <a:lnSpc>
                <a:spcPct val="90000"/>
              </a:lnSpc>
            </a:pPr>
            <a:r>
              <a:rPr lang="nl-NL" altLang="nl-NL" dirty="0" smtClean="0"/>
              <a:t>Cytostatica</a:t>
            </a:r>
          </a:p>
          <a:p>
            <a:pPr lvl="2">
              <a:lnSpc>
                <a:spcPct val="90000"/>
              </a:lnSpc>
            </a:pPr>
            <a:r>
              <a:rPr lang="nl-NL" altLang="nl-NL" dirty="0" smtClean="0"/>
              <a:t>Misselijk, pijn, stemming, eetlust, conditie</a:t>
            </a:r>
          </a:p>
          <a:p>
            <a:pPr lvl="1">
              <a:lnSpc>
                <a:spcPct val="90000"/>
              </a:lnSpc>
            </a:pPr>
            <a:r>
              <a:rPr lang="nl-NL" altLang="nl-NL" dirty="0" smtClean="0"/>
              <a:t>Geslachtshormonen of antihormonen</a:t>
            </a:r>
          </a:p>
          <a:p>
            <a:pPr lvl="2">
              <a:lnSpc>
                <a:spcPct val="90000"/>
              </a:lnSpc>
            </a:pPr>
            <a:r>
              <a:rPr lang="nl-NL" altLang="nl-NL" dirty="0" smtClean="0"/>
              <a:t>Bij hormoonafhankelijke tumoren</a:t>
            </a:r>
          </a:p>
          <a:p>
            <a:pPr>
              <a:lnSpc>
                <a:spcPct val="90000"/>
              </a:lnSpc>
            </a:pPr>
            <a:r>
              <a:rPr lang="nl-NL" altLang="nl-NL" b="1" dirty="0" err="1" smtClean="0"/>
              <a:t>Immunomodulantia</a:t>
            </a:r>
            <a:r>
              <a:rPr lang="nl-NL" altLang="nl-NL" b="1" dirty="0" smtClean="0"/>
              <a:t> /-stimulantia</a:t>
            </a:r>
          </a:p>
          <a:p>
            <a:pPr lvl="1">
              <a:lnSpc>
                <a:spcPct val="90000"/>
              </a:lnSpc>
            </a:pPr>
            <a:r>
              <a:rPr lang="nl-NL" altLang="nl-NL" dirty="0" smtClean="0"/>
              <a:t>Stimuleren van de afweer</a:t>
            </a:r>
          </a:p>
          <a:p>
            <a:pPr>
              <a:lnSpc>
                <a:spcPct val="90000"/>
              </a:lnSpc>
            </a:pPr>
            <a:r>
              <a:rPr lang="nl-NL" altLang="nl-NL" b="1" dirty="0" err="1" smtClean="0"/>
              <a:t>Angiogeneseremmers</a:t>
            </a:r>
            <a:r>
              <a:rPr lang="nl-NL" altLang="nl-NL" b="1" dirty="0" smtClean="0"/>
              <a:t> </a:t>
            </a:r>
            <a:r>
              <a:rPr lang="nl-NL" altLang="nl-NL" sz="2400" dirty="0"/>
              <a:t>(tegengaan aanmaak nieuwe bloedvaten)</a:t>
            </a:r>
            <a:endParaRPr lang="nl-NL" altLang="nl-NL" b="1" u="sng" dirty="0" smtClean="0"/>
          </a:p>
          <a:p>
            <a:pPr>
              <a:lnSpc>
                <a:spcPct val="90000"/>
              </a:lnSpc>
            </a:pPr>
            <a:r>
              <a:rPr lang="nl-NL" altLang="nl-NL" b="1" dirty="0" smtClean="0"/>
              <a:t>Monoklonale stoffen </a:t>
            </a:r>
            <a:r>
              <a:rPr lang="nl-NL" altLang="nl-NL" sz="2400" dirty="0"/>
              <a:t>(antistoffen tegen tumorcellen)</a:t>
            </a:r>
            <a:endParaRPr lang="nl-NL" altLang="nl-NL" b="1" u="sng" dirty="0" smtClean="0"/>
          </a:p>
          <a:p>
            <a:pPr lvl="1">
              <a:lnSpc>
                <a:spcPct val="90000"/>
              </a:lnSpc>
            </a:pPr>
            <a:endParaRPr lang="nl-NL" altLang="nl-NL" dirty="0" smtClean="0"/>
          </a:p>
          <a:p>
            <a:pPr>
              <a:lnSpc>
                <a:spcPct val="90000"/>
              </a:lnSpc>
            </a:pPr>
            <a:endParaRPr lang="nl-NL" altLang="nl-NL" dirty="0" smtClean="0"/>
          </a:p>
        </p:txBody>
      </p:sp>
      <p:sp>
        <p:nvSpPr>
          <p:cNvPr id="4" name="Rechthoek 3"/>
          <p:cNvSpPr/>
          <p:nvPr/>
        </p:nvSpPr>
        <p:spPr>
          <a:xfrm>
            <a:off x="4035309" y="6352143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 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Kennis    </a:t>
            </a:r>
          </a:p>
        </p:txBody>
      </p:sp>
    </p:spTree>
    <p:extLst>
      <p:ext uri="{BB962C8B-B14F-4D97-AF65-F5344CB8AC3E}">
        <p14:creationId xmlns:p14="http://schemas.microsoft.com/office/powerpoint/2010/main" val="177731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49132" y="1156412"/>
            <a:ext cx="10515600" cy="4351338"/>
          </a:xfrm>
        </p:spPr>
        <p:txBody>
          <a:bodyPr/>
          <a:lstStyle/>
          <a:p>
            <a:r>
              <a:rPr lang="nl-NL" b="1" dirty="0" smtClean="0"/>
              <a:t>Longkanker</a:t>
            </a:r>
          </a:p>
          <a:p>
            <a:pPr marL="0" indent="0">
              <a:buNone/>
            </a:pPr>
            <a:r>
              <a:rPr lang="nl-NL" dirty="0" smtClean="0"/>
              <a:t>(epitheelweefsel)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://deelbewust.com/wp-content/uploads/2015/10/longkan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27" y="685507"/>
            <a:ext cx="6157175" cy="529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4035309" y="6352143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 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Kennis    </a:t>
            </a:r>
          </a:p>
        </p:txBody>
      </p:sp>
      <p:sp>
        <p:nvSpPr>
          <p:cNvPr id="6" name="Rechthoek 5"/>
          <p:cNvSpPr/>
          <p:nvPr/>
        </p:nvSpPr>
        <p:spPr>
          <a:xfrm>
            <a:off x="111513" y="6383231"/>
            <a:ext cx="29439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800" dirty="0" smtClean="0"/>
              <a:t>Bron: http</a:t>
            </a:r>
            <a:r>
              <a:rPr lang="nl-NL" sz="800" dirty="0"/>
              <a:t>://deelbewust.com/wp-content/uploads/2015/10/longkanker.jpg</a:t>
            </a:r>
          </a:p>
        </p:txBody>
      </p:sp>
    </p:spTree>
    <p:extLst>
      <p:ext uri="{BB962C8B-B14F-4D97-AF65-F5344CB8AC3E}">
        <p14:creationId xmlns:p14="http://schemas.microsoft.com/office/powerpoint/2010/main" val="183070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Mammacarcinoom</a:t>
            </a:r>
          </a:p>
          <a:p>
            <a:pPr marL="0" indent="0">
              <a:buNone/>
            </a:pPr>
            <a:r>
              <a:rPr lang="nl-NL" dirty="0" smtClean="0"/>
              <a:t>(klierweefsel)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http://www.surgeryassistant.nl/images2/1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55" y="934496"/>
            <a:ext cx="6805112" cy="466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4035309" y="6352143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 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Kennis    </a:t>
            </a:r>
          </a:p>
        </p:txBody>
      </p:sp>
      <p:sp>
        <p:nvSpPr>
          <p:cNvPr id="6" name="Rechthoek 5"/>
          <p:cNvSpPr/>
          <p:nvPr/>
        </p:nvSpPr>
        <p:spPr>
          <a:xfrm>
            <a:off x="48820" y="6536809"/>
            <a:ext cx="24865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" dirty="0" smtClean="0"/>
              <a:t>Bron: http</a:t>
            </a:r>
            <a:r>
              <a:rPr lang="nl-NL" sz="800" dirty="0"/>
              <a:t>://www.surgeryassistant.nl/images2/157.png</a:t>
            </a:r>
          </a:p>
        </p:txBody>
      </p:sp>
    </p:spTree>
    <p:extLst>
      <p:ext uri="{BB962C8B-B14F-4D97-AF65-F5344CB8AC3E}">
        <p14:creationId xmlns:p14="http://schemas.microsoft.com/office/powerpoint/2010/main" val="37300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40657"/>
            <a:ext cx="10515600" cy="4351338"/>
          </a:xfrm>
        </p:spPr>
        <p:txBody>
          <a:bodyPr/>
          <a:lstStyle/>
          <a:p>
            <a:r>
              <a:rPr lang="nl-NL" b="1" dirty="0" err="1" smtClean="0"/>
              <a:t>Basalioom</a:t>
            </a:r>
            <a:endParaRPr lang="nl-NL" b="1" dirty="0" smtClean="0"/>
          </a:p>
          <a:p>
            <a:pPr marL="0" indent="0">
              <a:buNone/>
            </a:pPr>
            <a:r>
              <a:rPr lang="nl-NL" dirty="0" smtClean="0"/>
              <a:t>(epitheelcellen in de huid)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://www.medical-enc.com/pictures/oncology/basali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03" y="1646238"/>
            <a:ext cx="38100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4035309" y="6352143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 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Kennis    </a:t>
            </a:r>
          </a:p>
        </p:txBody>
      </p:sp>
      <p:sp>
        <p:nvSpPr>
          <p:cNvPr id="2" name="Rechthoek 1"/>
          <p:cNvSpPr/>
          <p:nvPr/>
        </p:nvSpPr>
        <p:spPr>
          <a:xfrm>
            <a:off x="199002" y="6506031"/>
            <a:ext cx="30973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" dirty="0" smtClean="0"/>
              <a:t>Bron: http</a:t>
            </a:r>
            <a:r>
              <a:rPr lang="nl-NL" sz="800" dirty="0"/>
              <a:t>://www.medical-enc.com/pictures/oncology/basalioma.jpg</a:t>
            </a:r>
          </a:p>
        </p:txBody>
      </p:sp>
    </p:spTree>
    <p:extLst>
      <p:ext uri="{BB962C8B-B14F-4D97-AF65-F5344CB8AC3E}">
        <p14:creationId xmlns:p14="http://schemas.microsoft.com/office/powerpoint/2010/main" val="110256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Gezwellen (ca)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998702"/>
            <a:ext cx="10515600" cy="4351338"/>
          </a:xfrm>
        </p:spPr>
        <p:txBody>
          <a:bodyPr/>
          <a:lstStyle/>
          <a:p>
            <a:endParaRPr lang="nl-NL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 smtClean="0"/>
              <a:t> Lichaam </a:t>
            </a:r>
            <a:r>
              <a:rPr lang="nl-NL" sz="1800" dirty="0"/>
              <a:t>opgebouwd uit zeer veel cellen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 smtClean="0"/>
              <a:t> Cellen </a:t>
            </a:r>
            <a:r>
              <a:rPr lang="nl-NL" sz="1800" dirty="0"/>
              <a:t>passen zich aan </a:t>
            </a:r>
            <a:r>
              <a:rPr lang="nl-NL" sz="1800" dirty="0" err="1"/>
              <a:t>aan</a:t>
            </a:r>
            <a:r>
              <a:rPr lang="nl-NL" sz="1800" dirty="0"/>
              <a:t> de eisen van het lichaam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 smtClean="0"/>
              <a:t> Soms </a:t>
            </a:r>
            <a:r>
              <a:rPr lang="nl-NL" sz="1800" dirty="0"/>
              <a:t>van karakter veranderen, </a:t>
            </a:r>
            <a:r>
              <a:rPr lang="nl-NL" sz="1800" dirty="0" smtClean="0"/>
              <a:t>vanuit de celkern</a:t>
            </a:r>
            <a:endParaRPr lang="nl-NL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 smtClean="0"/>
              <a:t> Niet </a:t>
            </a:r>
            <a:r>
              <a:rPr lang="nl-NL" sz="1800" dirty="0"/>
              <a:t>aanpassen maar zeer snel gaat </a:t>
            </a:r>
            <a:r>
              <a:rPr lang="nl-NL" sz="1800" dirty="0" smtClean="0"/>
              <a:t>delen: </a:t>
            </a:r>
            <a:r>
              <a:rPr lang="nl-NL" sz="1800" dirty="0"/>
              <a:t>woekering  van delende cellen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 smtClean="0"/>
              <a:t> Exponentiële groei cellen bij maligniteit</a:t>
            </a:r>
            <a:endParaRPr lang="nl-NL" sz="1800" dirty="0"/>
          </a:p>
          <a:p>
            <a:pPr>
              <a:buFont typeface="Arial" panose="020B0604020202020204" pitchFamily="34" charset="0"/>
              <a:buChar char="•"/>
            </a:pPr>
            <a:endParaRPr lang="nl-NL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 smtClean="0"/>
              <a:t> Opeenhoping </a:t>
            </a:r>
            <a:r>
              <a:rPr lang="nl-NL" sz="1800" dirty="0"/>
              <a:t>van abnormaal snel delende cellen= gezwel, tumor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035309" y="6352143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 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Kennis    </a:t>
            </a:r>
          </a:p>
        </p:txBody>
      </p:sp>
    </p:spTree>
    <p:extLst>
      <p:ext uri="{BB962C8B-B14F-4D97-AF65-F5344CB8AC3E}">
        <p14:creationId xmlns:p14="http://schemas.microsoft.com/office/powerpoint/2010/main" val="51155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Waarschuwingssignalen</a:t>
            </a:r>
          </a:p>
        </p:txBody>
      </p:sp>
      <p:sp>
        <p:nvSpPr>
          <p:cNvPr id="12" name="Tijdelijke aanduiding voor inhoud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http://www.dekritischebelegger.nl/wp-content/uploads/2014/01/waarschuwingssigna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099" y="2677617"/>
            <a:ext cx="4221972" cy="281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hoek 13"/>
          <p:cNvSpPr/>
          <p:nvPr/>
        </p:nvSpPr>
        <p:spPr>
          <a:xfrm>
            <a:off x="4357281" y="6311900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 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Kennis    </a:t>
            </a:r>
          </a:p>
        </p:txBody>
      </p:sp>
    </p:spTree>
    <p:extLst>
      <p:ext uri="{BB962C8B-B14F-4D97-AF65-F5344CB8AC3E}">
        <p14:creationId xmlns:p14="http://schemas.microsoft.com/office/powerpoint/2010/main" val="36299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78417" y="950192"/>
            <a:ext cx="10632583" cy="51080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B</a:t>
            </a:r>
            <a:r>
              <a:rPr lang="nl-NL" dirty="0" smtClean="0"/>
              <a:t>lijvende </a:t>
            </a:r>
            <a:r>
              <a:rPr lang="nl-NL" dirty="0"/>
              <a:t>heesheid of </a:t>
            </a:r>
            <a:r>
              <a:rPr lang="nl-NL" dirty="0" smtClean="0"/>
              <a:t>hoest;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Slikklachten;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N</a:t>
            </a:r>
            <a:r>
              <a:rPr lang="nl-NL" dirty="0" smtClean="0"/>
              <a:t>ieuwe </a:t>
            </a:r>
            <a:r>
              <a:rPr lang="nl-NL" dirty="0"/>
              <a:t>of veranderende </a:t>
            </a:r>
            <a:r>
              <a:rPr lang="nl-NL" dirty="0" smtClean="0"/>
              <a:t>moedervlekken;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E</a:t>
            </a:r>
            <a:r>
              <a:rPr lang="nl-NL" dirty="0" smtClean="0"/>
              <a:t>en </a:t>
            </a:r>
            <a:r>
              <a:rPr lang="nl-NL" dirty="0"/>
              <a:t>schilferend plekje of een knobbeltje op uw </a:t>
            </a:r>
            <a:r>
              <a:rPr lang="nl-NL" dirty="0" smtClean="0"/>
              <a:t>huid;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E</a:t>
            </a:r>
            <a:r>
              <a:rPr lang="nl-NL" dirty="0" smtClean="0"/>
              <a:t>en </a:t>
            </a:r>
            <a:r>
              <a:rPr lang="nl-NL" dirty="0"/>
              <a:t>verdikking of knobbel(</a:t>
            </a:r>
            <a:r>
              <a:rPr lang="nl-NL" dirty="0" err="1"/>
              <a:t>tje</a:t>
            </a:r>
            <a:r>
              <a:rPr lang="nl-NL" dirty="0"/>
              <a:t>) ergens in uw </a:t>
            </a:r>
            <a:r>
              <a:rPr lang="nl-NL" dirty="0" smtClean="0"/>
              <a:t>lichaam;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O</a:t>
            </a:r>
            <a:r>
              <a:rPr lang="nl-NL" dirty="0" smtClean="0"/>
              <a:t>ngewoon </a:t>
            </a:r>
            <a:r>
              <a:rPr lang="nl-NL" dirty="0"/>
              <a:t>vaginaal bloedverlies of abnormale </a:t>
            </a:r>
            <a:r>
              <a:rPr lang="nl-NL" dirty="0" smtClean="0"/>
              <a:t>afscheiding;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</a:t>
            </a:r>
            <a:r>
              <a:rPr lang="nl-NL" dirty="0" smtClean="0"/>
              <a:t>lijvende </a:t>
            </a:r>
            <a:r>
              <a:rPr lang="nl-NL" dirty="0"/>
              <a:t>verandering in de stoelgang zonder duidelijke </a:t>
            </a:r>
            <a:r>
              <a:rPr lang="nl-NL" dirty="0" smtClean="0"/>
              <a:t>aanleiding;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U</a:t>
            </a:r>
            <a:r>
              <a:rPr lang="nl-NL" dirty="0" smtClean="0"/>
              <a:t>rinewegproblemen </a:t>
            </a:r>
            <a:r>
              <a:rPr lang="nl-NL" dirty="0"/>
              <a:t>of veranderingen bij het </a:t>
            </a:r>
            <a:r>
              <a:rPr lang="nl-NL" dirty="0" smtClean="0"/>
              <a:t>plassen;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G</a:t>
            </a:r>
            <a:r>
              <a:rPr lang="nl-NL" dirty="0" smtClean="0"/>
              <a:t>ewichtsverlies </a:t>
            </a:r>
            <a:r>
              <a:rPr lang="nl-NL" dirty="0"/>
              <a:t>zonder </a:t>
            </a:r>
            <a:r>
              <a:rPr lang="nl-NL" dirty="0" smtClean="0"/>
              <a:t>aanleiding.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357281" y="6311900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 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Kennis    </a:t>
            </a:r>
          </a:p>
        </p:txBody>
      </p:sp>
    </p:spTree>
    <p:extLst>
      <p:ext uri="{BB962C8B-B14F-4D97-AF65-F5344CB8AC3E}">
        <p14:creationId xmlns:p14="http://schemas.microsoft.com/office/powerpoint/2010/main" val="88049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Benigne tumor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Cellen liggen netjes tegen elkaar aan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0" name="Picture 6" descr="http://debestetips.com/wp-content/themes/couponpress/thumbs/Goedaardige-tumor-300x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301" y="1229180"/>
            <a:ext cx="4972318" cy="381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>
            <a:off x="4035309" y="6352143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 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Kennis    </a:t>
            </a:r>
          </a:p>
        </p:txBody>
      </p:sp>
    </p:spTree>
    <p:extLst>
      <p:ext uri="{BB962C8B-B14F-4D97-AF65-F5344CB8AC3E}">
        <p14:creationId xmlns:p14="http://schemas.microsoft.com/office/powerpoint/2010/main" val="379541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831533" y="1124224"/>
            <a:ext cx="5157787" cy="3684588"/>
          </a:xfrm>
        </p:spPr>
        <p:txBody>
          <a:bodyPr>
            <a:normAutofit/>
          </a:bodyPr>
          <a:lstStyle/>
          <a:p>
            <a:r>
              <a:rPr lang="nl-NL" b="1" dirty="0" smtClean="0"/>
              <a:t>Fibroom</a:t>
            </a:r>
            <a:r>
              <a:rPr lang="nl-NL" dirty="0" smtClean="0"/>
              <a:t> (bindweefsel</a:t>
            </a:r>
            <a:r>
              <a:rPr lang="nl-NL" dirty="0"/>
              <a:t>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Lipoom</a:t>
            </a:r>
          </a:p>
          <a:p>
            <a:pPr marL="0" indent="0">
              <a:buNone/>
            </a:pPr>
            <a:r>
              <a:rPr lang="nl-NL" dirty="0" smtClean="0"/>
              <a:t>(vetweefsel</a:t>
            </a:r>
            <a:r>
              <a:rPr lang="nl-NL" dirty="0"/>
              <a:t>)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4"/>
          </p:nvPr>
        </p:nvSpPr>
        <p:spPr>
          <a:xfrm>
            <a:off x="6569287" y="1034483"/>
            <a:ext cx="4754880" cy="3341572"/>
          </a:xfrm>
        </p:spPr>
        <p:txBody>
          <a:bodyPr/>
          <a:lstStyle/>
          <a:p>
            <a:r>
              <a:rPr lang="nl-NL" b="1" dirty="0"/>
              <a:t>Verruca </a:t>
            </a:r>
            <a:r>
              <a:rPr lang="nl-NL" b="1" dirty="0" smtClean="0"/>
              <a:t>vulgaris</a:t>
            </a:r>
          </a:p>
          <a:p>
            <a:r>
              <a:rPr lang="nl-NL" dirty="0" smtClean="0"/>
              <a:t>Gewone wrat/</a:t>
            </a:r>
          </a:p>
          <a:p>
            <a:r>
              <a:rPr lang="nl-NL" dirty="0" smtClean="0"/>
              <a:t>huidwratten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 (opperhuid</a:t>
            </a:r>
            <a:r>
              <a:rPr lang="nl-NL" dirty="0"/>
              <a:t>)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4" name="Picture 6" descr="https://upload.wikimedia.org/wikipedia/commons/thumb/6/64/Weiches-fibrom-augenlid.jpg/266px-Weiches-fibrom-augenl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059" y="911385"/>
            <a:ext cx="2186591" cy="164405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live4x.ru/foto/9/images/stories1/zabolevanija/lipoma-na-sp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650" y="3228292"/>
            <a:ext cx="2286000" cy="229552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/>
          <p:cNvSpPr/>
          <p:nvPr/>
        </p:nvSpPr>
        <p:spPr>
          <a:xfrm>
            <a:off x="4357281" y="6311900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 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Kennis    </a:t>
            </a:r>
          </a:p>
        </p:txBody>
      </p:sp>
      <p:pic>
        <p:nvPicPr>
          <p:cNvPr id="2060" name="Picture 12" descr="http://media.clinicaladvisor.com/images/2009/07/02/stat1108-ver_61297.jpg?format=jpg&amp;zoom=1&amp;quality=70&amp;anchor=middlecenter&amp;width=320&amp;mode=p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086" y="911385"/>
            <a:ext cx="2211301" cy="364864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01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76423" y="1287376"/>
            <a:ext cx="5157787" cy="3684588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Mollusca </a:t>
            </a:r>
            <a:r>
              <a:rPr lang="nl-NL" b="1" dirty="0" smtClean="0"/>
              <a:t>contagiosa</a:t>
            </a:r>
          </a:p>
          <a:p>
            <a:r>
              <a:rPr lang="nl-NL" dirty="0" smtClean="0"/>
              <a:t>(waterwratjes)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b="1" dirty="0"/>
              <a:t>Myoom</a:t>
            </a:r>
          </a:p>
          <a:p>
            <a:pPr marL="0" indent="0">
              <a:buNone/>
            </a:pPr>
            <a:r>
              <a:rPr lang="nl-NL" dirty="0"/>
              <a:t>(spierweefsel)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072486" y="1287376"/>
            <a:ext cx="5425225" cy="5718009"/>
          </a:xfrm>
        </p:spPr>
        <p:txBody>
          <a:bodyPr>
            <a:normAutofit/>
          </a:bodyPr>
          <a:lstStyle/>
          <a:p>
            <a:r>
              <a:rPr lang="nl-NL" b="1" dirty="0"/>
              <a:t>Hemangioom</a:t>
            </a:r>
          </a:p>
          <a:p>
            <a:pPr marL="0" indent="0">
              <a:buNone/>
            </a:pPr>
            <a:r>
              <a:rPr lang="nl-NL" dirty="0"/>
              <a:t>(bloedvaten)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err="1" smtClean="0"/>
              <a:t>Naevus</a:t>
            </a:r>
            <a:endParaRPr lang="nl-NL" b="1" dirty="0"/>
          </a:p>
          <a:p>
            <a:pPr marL="0" indent="0">
              <a:buNone/>
            </a:pPr>
            <a:r>
              <a:rPr lang="nl-NL" dirty="0"/>
              <a:t>(pigmentcellen in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de </a:t>
            </a:r>
            <a:r>
              <a:rPr lang="nl-NL" dirty="0"/>
              <a:t>huid)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://www.huidziekten.nl/afbeeldingen/molluscum-contagiosum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09" y="981846"/>
            <a:ext cx="1590904" cy="187997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umcg.nl/SiteCollectionImages/Zorg/Volwassenen/ZOB/my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791" y="3002630"/>
            <a:ext cx="22669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amsatwork.nl/wp-content/uploads/2016/03/Aardbeienvlek_hemangio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36" y="981846"/>
            <a:ext cx="3643693" cy="20207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4035309" y="6352143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 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Kennis    </a:t>
            </a:r>
          </a:p>
        </p:txBody>
      </p:sp>
      <p:pic>
        <p:nvPicPr>
          <p:cNvPr id="1032" name="Picture 8" descr="http://www.huidziekten.nl/afbeeldingen/congenitalenaevus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381" y="3504570"/>
            <a:ext cx="2382592" cy="178694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67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132983" y="858838"/>
            <a:ext cx="5157787" cy="3684588"/>
          </a:xfrm>
        </p:spPr>
        <p:txBody>
          <a:bodyPr/>
          <a:lstStyle/>
          <a:p>
            <a:r>
              <a:rPr lang="nl-NL" b="1" dirty="0"/>
              <a:t>Fibroadenoom</a:t>
            </a:r>
          </a:p>
          <a:p>
            <a:pPr marL="0" indent="0">
              <a:buNone/>
            </a:pPr>
            <a:r>
              <a:rPr lang="nl-NL" dirty="0"/>
              <a:t>(bindweefsel en klierweefsel)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290770" y="858838"/>
            <a:ext cx="5183188" cy="3684588"/>
          </a:xfrm>
        </p:spPr>
        <p:txBody>
          <a:bodyPr/>
          <a:lstStyle/>
          <a:p>
            <a:r>
              <a:rPr lang="nl-NL" b="1" dirty="0"/>
              <a:t>Poliep</a:t>
            </a:r>
          </a:p>
          <a:p>
            <a:pPr marL="0" indent="0">
              <a:buNone/>
            </a:pPr>
            <a:r>
              <a:rPr lang="nl-NL" dirty="0"/>
              <a:t>(slijmvlies)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4035309" y="6352143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 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Kennis   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392" y="2213636"/>
            <a:ext cx="3359233" cy="335923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923" y="2170909"/>
            <a:ext cx="3925353" cy="334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9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Beleid benigne tumoren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024128" y="2206807"/>
            <a:ext cx="9720071" cy="4023360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 smtClean="0"/>
              <a:t>Geen ingreep: </a:t>
            </a:r>
            <a:r>
              <a:rPr lang="nl-NL" sz="2000" b="1" dirty="0" smtClean="0"/>
              <a:t>expectatief</a:t>
            </a:r>
            <a:r>
              <a:rPr lang="nl-NL" sz="2000" dirty="0" smtClean="0"/>
              <a:t> beleid, vaak wel advies om in de gaten te houden (denk aan alarmsignalen)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Wordt er wel een ingreep uitgevoerd, dan wordt het weefsel opgestuurd naar laboratorium: patholoog bekijkt dit onder de microscoop. Uitsluiten van </a:t>
            </a:r>
            <a:r>
              <a:rPr lang="nl-NL" sz="2000" b="1" dirty="0" smtClean="0"/>
              <a:t>maligniteit</a:t>
            </a:r>
            <a:r>
              <a:rPr lang="nl-NL" sz="2000" dirty="0" smtClean="0"/>
              <a:t> (kwaadaardigheid). 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 smtClean="0"/>
              <a:t>Uitslag wordt vaak PA genoemd (Patholoog Anatoom)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4035309" y="6352143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 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Kennis    </a:t>
            </a:r>
          </a:p>
        </p:txBody>
      </p:sp>
    </p:spTree>
    <p:extLst>
      <p:ext uri="{BB962C8B-B14F-4D97-AF65-F5344CB8AC3E}">
        <p14:creationId xmlns:p14="http://schemas.microsoft.com/office/powerpoint/2010/main" val="2447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Maligne tumoren</a:t>
            </a:r>
            <a:endParaRPr lang="nl-NL" altLang="nl-NL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44078" y="1676107"/>
            <a:ext cx="5040086" cy="5084762"/>
          </a:xfrm>
        </p:spPr>
        <p:txBody>
          <a:bodyPr/>
          <a:lstStyle/>
          <a:p>
            <a:r>
              <a:rPr lang="nl-NL" altLang="nl-NL" b="1" dirty="0"/>
              <a:t>Kenmerken</a:t>
            </a:r>
            <a:r>
              <a:rPr lang="nl-NL" altLang="nl-NL" dirty="0"/>
              <a:t>:</a:t>
            </a:r>
          </a:p>
          <a:p>
            <a:pPr lvl="1"/>
            <a:r>
              <a:rPr lang="nl-NL" altLang="nl-NL" dirty="0"/>
              <a:t>Ongeremde en onbeheersbare </a:t>
            </a:r>
            <a:r>
              <a:rPr lang="nl-NL" altLang="nl-NL" dirty="0" smtClean="0"/>
              <a:t>celdeling</a:t>
            </a:r>
            <a:endParaRPr lang="nl-NL" altLang="nl-NL" dirty="0"/>
          </a:p>
          <a:p>
            <a:pPr lvl="1"/>
            <a:r>
              <a:rPr lang="nl-NL" altLang="nl-NL" dirty="0"/>
              <a:t>Binnendringen en vernietigen omringend weefsel</a:t>
            </a:r>
          </a:p>
          <a:p>
            <a:pPr lvl="1"/>
            <a:r>
              <a:rPr lang="nl-NL" altLang="nl-NL" dirty="0" smtClean="0"/>
              <a:t>Uitzaaiingen</a:t>
            </a:r>
          </a:p>
          <a:p>
            <a:pPr lvl="1"/>
            <a:r>
              <a:rPr lang="nl-NL" altLang="nl-NL" dirty="0" smtClean="0"/>
              <a:t>Celtype is anders dan celtype van de omgevingscellen</a:t>
            </a:r>
            <a:endParaRPr lang="nl-NL" altLang="nl-NL" dirty="0"/>
          </a:p>
          <a:p>
            <a:r>
              <a:rPr lang="nl-NL" altLang="nl-NL" dirty="0"/>
              <a:t> </a:t>
            </a:r>
            <a:r>
              <a:rPr lang="nl-NL" altLang="nl-NL" b="1" dirty="0"/>
              <a:t>Oorzaken</a:t>
            </a:r>
            <a:r>
              <a:rPr lang="nl-NL" altLang="nl-NL" dirty="0"/>
              <a:t>:</a:t>
            </a:r>
          </a:p>
          <a:p>
            <a:pPr lvl="1"/>
            <a:r>
              <a:rPr lang="nl-NL" altLang="nl-NL" dirty="0"/>
              <a:t>Combinatie van risicofactoren</a:t>
            </a:r>
          </a:p>
          <a:p>
            <a:pPr lvl="2"/>
            <a:r>
              <a:rPr lang="nl-NL" altLang="nl-NL" dirty="0" err="1"/>
              <a:t>UV-straling</a:t>
            </a:r>
            <a:endParaRPr lang="nl-NL" altLang="nl-NL" dirty="0"/>
          </a:p>
          <a:p>
            <a:pPr lvl="2"/>
            <a:r>
              <a:rPr lang="nl-NL" altLang="nl-NL" dirty="0"/>
              <a:t>Voeding / alcohol</a:t>
            </a:r>
          </a:p>
          <a:p>
            <a:pPr lvl="2"/>
            <a:r>
              <a:rPr lang="nl-NL" altLang="nl-NL" dirty="0"/>
              <a:t>Asbest /dioxinen</a:t>
            </a:r>
          </a:p>
          <a:p>
            <a:pPr lvl="2"/>
            <a:r>
              <a:rPr lang="nl-NL" altLang="nl-NL" dirty="0"/>
              <a:t>R</a:t>
            </a:r>
            <a:r>
              <a:rPr lang="nl-NL" altLang="nl-NL" dirty="0" smtClean="0"/>
              <a:t>oken</a:t>
            </a:r>
            <a:endParaRPr lang="nl-NL" altLang="nl-NL" dirty="0"/>
          </a:p>
          <a:p>
            <a:pPr lvl="1"/>
            <a:endParaRPr lang="nl-NL" altLang="nl-NL" dirty="0"/>
          </a:p>
        </p:txBody>
      </p:sp>
      <p:sp>
        <p:nvSpPr>
          <p:cNvPr id="4" name="Rechthoek 3"/>
          <p:cNvSpPr/>
          <p:nvPr/>
        </p:nvSpPr>
        <p:spPr>
          <a:xfrm>
            <a:off x="4035309" y="6352143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 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Kennis   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214" y="1868360"/>
            <a:ext cx="580072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6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80876" y="370814"/>
            <a:ext cx="102650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Maligne celgroei in een weefsel noemen we </a:t>
            </a:r>
            <a:r>
              <a:rPr lang="nl-NL" sz="2400" b="1" dirty="0" smtClean="0"/>
              <a:t>carcinomen</a:t>
            </a:r>
            <a:r>
              <a:rPr lang="nl-NL" sz="2400" i="1" dirty="0" smtClean="0"/>
              <a:t> </a:t>
            </a:r>
            <a:r>
              <a:rPr lang="nl-NL" sz="2400" dirty="0" smtClean="0"/>
              <a:t>als tumoren voorkomen in het oppervlakteweefsel (epitheel)</a:t>
            </a:r>
            <a:endParaRPr lang="nl-NL" sz="2400" i="1" dirty="0" smtClean="0"/>
          </a:p>
          <a:p>
            <a:pPr marL="0" indent="0">
              <a:buNone/>
            </a:pPr>
            <a:endParaRPr lang="nl-NL" sz="2400" i="1" dirty="0"/>
          </a:p>
          <a:p>
            <a:pPr marL="0" indent="0">
              <a:buNone/>
            </a:pPr>
            <a:r>
              <a:rPr lang="nl-NL" sz="2400" dirty="0" smtClean="0"/>
              <a:t>Maligne celgroei in bindweefsel, bloedvatenstelsel of lymfeweefsel heten </a:t>
            </a:r>
            <a:r>
              <a:rPr lang="nl-NL" sz="2400" b="1" dirty="0" smtClean="0"/>
              <a:t>sarcomen.</a:t>
            </a:r>
            <a:endParaRPr lang="nl-NL" sz="2400" b="1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035309" y="6352143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 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Kennis    </a:t>
            </a:r>
          </a:p>
        </p:txBody>
      </p:sp>
    </p:spTree>
    <p:extLst>
      <p:ext uri="{BB962C8B-B14F-4D97-AF65-F5344CB8AC3E}">
        <p14:creationId xmlns:p14="http://schemas.microsoft.com/office/powerpoint/2010/main" val="276728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1386</TotalTime>
  <Words>563</Words>
  <Application>Microsoft Office PowerPoint</Application>
  <PresentationFormat>Breedbeeld</PresentationFormat>
  <Paragraphs>167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7" baseType="lpstr">
      <vt:lpstr>Arial</vt:lpstr>
      <vt:lpstr>Century Gothic</vt:lpstr>
      <vt:lpstr>Tw Cen MT</vt:lpstr>
      <vt:lpstr>Verdana</vt:lpstr>
      <vt:lpstr>Wingdings 3</vt:lpstr>
      <vt:lpstr>Integraal</vt:lpstr>
      <vt:lpstr>Medische kennis</vt:lpstr>
      <vt:lpstr>Gezwellen (ca)</vt:lpstr>
      <vt:lpstr>Benigne tumor</vt:lpstr>
      <vt:lpstr>PowerPoint-presentatie</vt:lpstr>
      <vt:lpstr>PowerPoint-presentatie</vt:lpstr>
      <vt:lpstr>PowerPoint-presentatie</vt:lpstr>
      <vt:lpstr>Beleid benigne tumoren</vt:lpstr>
      <vt:lpstr>Maligne tumoren</vt:lpstr>
      <vt:lpstr>PowerPoint-presentatie</vt:lpstr>
      <vt:lpstr>PowerPoint-presentatie</vt:lpstr>
      <vt:lpstr>Verschil goed- en kwaadaardig</vt:lpstr>
      <vt:lpstr>Voorbeeld van ontwikkeling ca</vt:lpstr>
      <vt:lpstr>PowerPoint-presentatie</vt:lpstr>
      <vt:lpstr>behandeling</vt:lpstr>
      <vt:lpstr>Oncolytica</vt:lpstr>
      <vt:lpstr>vervolg oncolytica</vt:lpstr>
      <vt:lpstr>PowerPoint-presentatie</vt:lpstr>
      <vt:lpstr>PowerPoint-presentatie</vt:lpstr>
      <vt:lpstr>PowerPoint-presentatie</vt:lpstr>
      <vt:lpstr>Waarschuwingssignalen</vt:lpstr>
      <vt:lpstr>PowerPoint-presentatie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erik zoer</dc:creator>
  <cp:lastModifiedBy>Hanneke van Tuinen</cp:lastModifiedBy>
  <cp:revision>30</cp:revision>
  <dcterms:created xsi:type="dcterms:W3CDTF">2016-11-03T16:13:15Z</dcterms:created>
  <dcterms:modified xsi:type="dcterms:W3CDTF">2018-10-18T09:51:19Z</dcterms:modified>
</cp:coreProperties>
</file>